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64" r:id="rId6"/>
    <p:sldId id="262" r:id="rId7"/>
    <p:sldId id="265" r:id="rId8"/>
    <p:sldId id="274" r:id="rId9"/>
    <p:sldId id="260" r:id="rId10"/>
    <p:sldId id="263" r:id="rId11"/>
    <p:sldId id="261" r:id="rId12"/>
    <p:sldId id="267" r:id="rId13"/>
    <p:sldId id="266" r:id="rId14"/>
    <p:sldId id="277" r:id="rId15"/>
    <p:sldId id="279" r:id="rId16"/>
    <p:sldId id="269" r:id="rId17"/>
    <p:sldId id="268" r:id="rId18"/>
    <p:sldId id="271" r:id="rId19"/>
    <p:sldId id="278" r:id="rId20"/>
    <p:sldId id="272" r:id="rId21"/>
    <p:sldId id="273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61" autoAdjust="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7E85-7F7F-4E6E-BA3B-0A1B4FEE25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0231-8561-48C9-A0FA-193671A6C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85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7E85-7F7F-4E6E-BA3B-0A1B4FEE25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0231-8561-48C9-A0FA-193671A6C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92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7E85-7F7F-4E6E-BA3B-0A1B4FEE25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0231-8561-48C9-A0FA-193671A6C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69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7E85-7F7F-4E6E-BA3B-0A1B4FEE25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0231-8561-48C9-A0FA-193671A6C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37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7E85-7F7F-4E6E-BA3B-0A1B4FEE25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0231-8561-48C9-A0FA-193671A6C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34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7E85-7F7F-4E6E-BA3B-0A1B4FEE25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0231-8561-48C9-A0FA-193671A6C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5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7E85-7F7F-4E6E-BA3B-0A1B4FEE25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0231-8561-48C9-A0FA-193671A6C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94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7E85-7F7F-4E6E-BA3B-0A1B4FEE25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0231-8561-48C9-A0FA-193671A6C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77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7E85-7F7F-4E6E-BA3B-0A1B4FEE25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0231-8561-48C9-A0FA-193671A6C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7E85-7F7F-4E6E-BA3B-0A1B4FEE25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0231-8561-48C9-A0FA-193671A6C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1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7E85-7F7F-4E6E-BA3B-0A1B4FEE25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0231-8561-48C9-A0FA-193671A6C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29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D7E85-7F7F-4E6E-BA3B-0A1B4FEE25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40231-8561-48C9-A0FA-193671A6C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0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3892" y="1039090"/>
            <a:ext cx="87804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</a:p>
          <a:p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</a:t>
            </a:r>
            <a:endParaRPr lang="ru-RU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43892" y="2814889"/>
            <a:ext cx="88669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(Организация непрерывной образовательной деятельности (НОД) в соответствии с ФГОС ДО)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5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1952770" y="842241"/>
            <a:ext cx="974046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altLang="ru-RU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образ желаемого результата (намерение, желание, устремление, мечты, социальный заказ и др.) , который ориентирует деятельность педагога на выбор средств и создание условий необходимых и достаточных для их достижения.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87938" y="318655"/>
            <a:ext cx="160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 НОД  </a:t>
            </a:r>
            <a:endParaRPr lang="ru-RU" altLang="ru-RU" sz="2000" b="1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92105" y="2393462"/>
            <a:ext cx="1069989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</a:t>
            </a: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постановке целей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Char char="•"/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Главным основанием постановки целей  НОД   должны служить анализ имеющихся потребностей </a:t>
            </a:r>
          </a:p>
          <a:p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и проблем на данном этапе реализации программы, с одной стороны и анализ возможностей, </a:t>
            </a:r>
          </a:p>
          <a:p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средств, ресурсов (в </a:t>
            </a:r>
            <a:r>
              <a:rPr lang="ru-RU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временных), с другой. </a:t>
            </a:r>
          </a:p>
          <a:p>
            <a:pPr>
              <a:buFontTx/>
              <a:buChar char="•"/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должны быть актуальными,  отвечающими наиболее значимым проблемам; напряжёнными,   </a:t>
            </a:r>
          </a:p>
          <a:p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но   реальными (в зоне ближайшего развития ребёнка). </a:t>
            </a:r>
          </a:p>
          <a:p>
            <a:pPr>
              <a:buFontTx/>
              <a:buChar char="•"/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должны быть сформулированы настолько конкретно , чтобы можно было чётко определить, 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достигнуты ли они. </a:t>
            </a:r>
          </a:p>
          <a:p>
            <a:pPr>
              <a:buFontTx/>
              <a:buChar char="•"/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должны иметь мотивирующий, стимулирующий характер и  соответствовать основным</a:t>
            </a:r>
          </a:p>
          <a:p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ценностям ДОУ. </a:t>
            </a:r>
          </a:p>
          <a:p>
            <a:pPr>
              <a:buFontTx/>
              <a:buChar char="•"/>
            </a:pP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должны быть известны всем участникам деятельности, понятны и осознанно приняты ими </a:t>
            </a:r>
          </a:p>
        </p:txBody>
      </p:sp>
    </p:spTree>
    <p:extLst>
      <p:ext uri="{BB962C8B-B14F-4D97-AF65-F5344CB8AC3E}">
        <p14:creationId xmlns:p14="http://schemas.microsoft.com/office/powerpoint/2010/main" val="40486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745672" y="1201016"/>
            <a:ext cx="960827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800" i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Обучающая задача</a:t>
            </a:r>
            <a:r>
              <a:rPr lang="ru-RU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повышать уровень развития ребёнка.</a:t>
            </a:r>
          </a:p>
          <a:p>
            <a:r>
              <a:rPr lang="ru-RU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sz="2800" i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Воспитательная</a:t>
            </a:r>
            <a:r>
              <a:rPr lang="ru-RU" altLang="ru-RU" sz="2800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формировать нравственные качества    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личности</a:t>
            </a:r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взгляды и убеждения.</a:t>
            </a:r>
          </a:p>
          <a:p>
            <a:r>
              <a:rPr lang="ru-RU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sz="2800" i="1" u="sng" dirty="0" smtClean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Развивающая</a:t>
            </a:r>
            <a:r>
              <a:rPr lang="ru-RU" altLang="ru-RU" sz="2800" i="1" u="sng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при обучении развивать у воспитанников 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познавательный интерес, творческие  способности, волю, </a:t>
            </a:r>
            <a:r>
              <a:rPr lang="ru-RU" alt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эмоции</a:t>
            </a:r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познавательные способности – речь,  память,  </a:t>
            </a:r>
            <a:r>
              <a:rPr lang="ru-RU" alt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внимание, воображение, восприятие.  </a:t>
            </a:r>
            <a:endParaRPr lang="ru-RU" altLang="ru-RU" sz="2800" b="1" dirty="0">
              <a:solidFill>
                <a:srgbClr val="3333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21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>
            <a:spLocks noChangeArrowheads="1"/>
          </p:cNvSpPr>
          <p:nvPr/>
        </p:nvSpPr>
        <p:spPr bwMode="auto">
          <a:xfrm>
            <a:off x="4850102" y="249382"/>
            <a:ext cx="1987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 НОД </a:t>
            </a:r>
            <a:endParaRPr lang="ru-RU" altLang="ru-RU" b="1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53836" y="619270"/>
            <a:ext cx="10371859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 НОД  направлена на решение определенных педагогических задач и предлагает выбор адекватных методов и приемов. </a:t>
            </a:r>
          </a:p>
          <a:p>
            <a:r>
              <a:rPr lang="ru-RU" altLang="ru-RU" sz="24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</a:t>
            </a:r>
          </a:p>
          <a:p>
            <a:r>
              <a:rPr lang="ru-RU" altLang="ru-RU" sz="24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ru-RU" altLang="ru-RU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реализации  НОД:    </a:t>
            </a:r>
            <a:endParaRPr lang="ru-RU" altLang="ru-RU" sz="24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Мотивационный  этап</a:t>
            </a: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Водная часть: (организация детей) предполагает организацию детей . </a:t>
            </a:r>
            <a:endParaRPr lang="ru-RU" alt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sz="24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altLang="ru-RU" sz="24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Содержательный этап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Основная часть:  (практическая деятельность)  направлена на самостоятельную умственную и практическую деятельность, выполнение всех поставленных учебных задач. В процессе данной части  НОД осуществляется индивидуализация обучения (минимальная помощь, советы, напоминания, наводящие вопросы,  показ, дополнительное объяснение). </a:t>
            </a:r>
            <a:r>
              <a:rPr lang="ru-RU" altLang="ru-RU" sz="24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 создает условия для того, чтобы каждый ребенок достиг результата. 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Рефлексивный этап</a:t>
            </a: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Заключительная часть 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(рефлексия) посвящается подведению итогов и оценке Результатов 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427076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4309594" y="180109"/>
            <a:ext cx="32460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Мотивационный этап</a:t>
            </a: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4919" y="794233"/>
            <a:ext cx="8999537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 dirty="0" smtClean="0">
                <a:solidFill>
                  <a:srgbClr val="33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МОТИВАЦИЯ  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Переключение 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внимания детей на предстоящую деятельность, стимуляция интереса к ней, создание эмоционального настроя, точные и четкие установки на предстоящую деятельность (последовательность выполнения задания, предполагаемые результаты) </a:t>
            </a:r>
          </a:p>
          <a:p>
            <a:endParaRPr lang="ru-RU" alt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</a:p>
          <a:p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мотивации зависит:  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задач и целей, учёт возраста ,</a:t>
            </a:r>
          </a:p>
          <a:p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мотивация должна быть экономной, не должна доминировать,</a:t>
            </a:r>
          </a:p>
          <a:p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завершённость ситуации. </a:t>
            </a:r>
            <a:endParaRPr lang="ru-RU" alt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sz="20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Основной мотив участия /неучастия </a:t>
            </a:r>
            <a:r>
              <a:rPr lang="ru-RU" alt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ребёнка в образовательном процессе</a:t>
            </a:r>
          </a:p>
          <a:p>
            <a:r>
              <a:rPr lang="ru-RU" alt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наличие /отсутствие </a:t>
            </a:r>
            <a:r>
              <a:rPr lang="ru-RU" alt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интереса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30493" y="2009950"/>
            <a:ext cx="41451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Мотивация общения</a:t>
            </a:r>
          </a:p>
          <a:p>
            <a:pPr>
              <a:buFontTx/>
              <a:buChar char="•"/>
            </a:pPr>
            <a:r>
              <a:rPr lang="ru-RU" altLang="ru-RU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Личной заинтересованности</a:t>
            </a:r>
          </a:p>
          <a:p>
            <a:pPr>
              <a:buFontTx/>
              <a:buChar char="•"/>
            </a:pPr>
            <a:r>
              <a:rPr lang="ru-RU" altLang="ru-RU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Проблемно-бытовая</a:t>
            </a:r>
          </a:p>
          <a:p>
            <a:pPr>
              <a:buFontTx/>
              <a:buChar char="•"/>
            </a:pPr>
            <a:r>
              <a:rPr lang="ru-RU" altLang="ru-RU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Сказочная</a:t>
            </a:r>
          </a:p>
          <a:p>
            <a:pPr>
              <a:buFontTx/>
              <a:buChar char="•"/>
            </a:pPr>
            <a:r>
              <a:rPr lang="ru-RU" altLang="ru-RU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Познавательная</a:t>
            </a:r>
          </a:p>
          <a:p>
            <a:pPr>
              <a:buFontTx/>
              <a:buChar char="•"/>
            </a:pPr>
            <a:r>
              <a:rPr lang="ru-RU" altLang="ru-RU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Информационная (после 6 лет)</a:t>
            </a:r>
          </a:p>
          <a:p>
            <a:pPr>
              <a:buFontTx/>
              <a:buChar char="•"/>
            </a:pPr>
            <a:r>
              <a:rPr lang="ru-RU" altLang="ru-RU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Семантическая (обозначающая)6-7лет </a:t>
            </a:r>
          </a:p>
          <a:p>
            <a:pPr>
              <a:buFontTx/>
              <a:buChar char="•"/>
            </a:pPr>
            <a:r>
              <a:rPr lang="ru-RU" altLang="ru-RU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Достижения успеха (5-7 лет)</a:t>
            </a:r>
          </a:p>
          <a:p>
            <a:pPr>
              <a:buFontTx/>
              <a:buChar char="•"/>
            </a:pPr>
            <a:r>
              <a:rPr lang="ru-RU" altLang="ru-RU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Соревновательная (6-7 лет)</a:t>
            </a:r>
            <a:r>
              <a:rPr lang="ru-RU" altLang="ru-RU" sz="14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79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1028896" y="180109"/>
            <a:ext cx="98074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Содержательный этап: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Форма организации НОД по сюжетно-тематическому планированию</a:t>
            </a: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012049"/>
              </p:ext>
            </p:extLst>
          </p:nvPr>
        </p:nvGraphicFramePr>
        <p:xfrm>
          <a:off x="706580" y="1135302"/>
          <a:ext cx="11277602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8801">
                  <a:extLst>
                    <a:ext uri="{9D8B030D-6E8A-4147-A177-3AD203B41FA5}">
                      <a16:colId xmlns:a16="http://schemas.microsoft.com/office/drawing/2014/main" val="623325868"/>
                    </a:ext>
                  </a:extLst>
                </a:gridCol>
                <a:gridCol w="5638801">
                  <a:extLst>
                    <a:ext uri="{9D8B030D-6E8A-4147-A177-3AD203B41FA5}">
                      <a16:colId xmlns:a16="http://schemas.microsoft.com/office/drawing/2014/main" val="3869904903"/>
                    </a:ext>
                  </a:extLst>
                </a:gridCol>
              </a:tblGrid>
              <a:tr h="5448378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путешествие (по карте, по времени),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экскурсия (поход, экспедиция,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пленер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целевая прогулка),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экспериментирование (опыты), элементарная исследовательская деятельность,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коллекционирование (классификация),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проектирование, конструирование,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решение проблемных задач и ситуаций (ТРИЗ РТВ),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дидактическая игра,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развлечение, посиделки,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посещение гостей (встреча гостя),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беседа с опорой на наглядный материал (книги, фото, картины, слайды и т.п.),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конкурсы, викторины, соревнования («КВН», «Что? Где?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Когда?»,«Умники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умницы» и другими;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занятие «пресс-конференция журналистов»: дети задают вопросы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«космонавту», героям сказок и другим, реализовывать можно через проектную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 «Юные журналисты»;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занятие «рисунки – сочинения»: сочинение детьми сказок и рассказов по своим собственным рисункам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в гостях у сказки,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занятие «сказка»: речевое развитие детей в рамках различных видах деятельности,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объединенных сюжетом хорошо знакомой им сказко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й;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художественная мастерская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клубы по интересам;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 чтение/обсуждение произведений художественной литературы,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 народные игры и хороводы,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 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инсценирование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(драматизация),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 детский концерт, выставки и другие.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215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27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4988836" y="530629"/>
            <a:ext cx="16742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Рефлексия</a:t>
            </a: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1449199"/>
            <a:ext cx="9204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Эффективность рефлексивной части – </a:t>
            </a:r>
            <a:r>
              <a:rPr lang="ru-RU" altLang="ru-RU" sz="24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отношение </a:t>
            </a:r>
            <a:r>
              <a:rPr lang="ru-RU" altLang="ru-RU" sz="24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к НОД</a:t>
            </a:r>
            <a:r>
              <a:rPr lang="ru-RU" altLang="ru-RU" sz="24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sz="2400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altLang="ru-RU" sz="2400" i="1" u="sng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младшей группе</a:t>
            </a:r>
            <a:r>
              <a:rPr lang="ru-RU" altLang="ru-RU" sz="2400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 хвалит за усердие, желание выполнить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работу, активизирует положительные эмоции. </a:t>
            </a:r>
            <a:endParaRPr lang="ru-RU" alt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sz="2400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altLang="ru-RU" sz="2400" i="1" u="sng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средней группе</a:t>
            </a:r>
            <a:r>
              <a:rPr lang="ru-RU" altLang="ru-RU" sz="2400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дифференцированно подходит к оценке 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результатов деятельности детей. </a:t>
            </a:r>
            <a:endParaRPr lang="ru-RU" alt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sz="2400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altLang="ru-RU" sz="2400" i="1" u="sng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старшей и подготовительной к школе</a:t>
            </a:r>
            <a:r>
              <a:rPr lang="ru-RU" altLang="ru-RU" sz="2400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группах к оценке и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самооценке результатов привлекаются дети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231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3606368" y="318654"/>
            <a:ext cx="4824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 НОД</a:t>
            </a:r>
            <a:endParaRPr lang="ru-RU" altLang="ru-RU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732829" y="1314161"/>
            <a:ext cx="9024937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alt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</a:t>
            </a:r>
            <a:r>
              <a:rPr lang="ru-RU" altLang="ru-RU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alt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alt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продуманного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плана/конспекта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НОД;</a:t>
            </a:r>
            <a:endParaRPr lang="ru-RU" altLang="ru-RU" sz="20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Четкое  определение  цели и дидактических задач НОД;</a:t>
            </a:r>
            <a:endParaRPr lang="ru-RU" altLang="ru-RU" sz="20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Грамотный подбор и рациональное использование различных средств  обучения, в том  числе ИКТ;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Поддержка необходимой дисциплины и организованности детей при проведении   НОД.</a:t>
            </a:r>
            <a:r>
              <a:rPr lang="ru-RU" altLang="ru-RU" sz="20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Н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в ДОУ не должна проводиться по школьным технологиям;</a:t>
            </a:r>
            <a:endParaRPr lang="ru-RU" altLang="ru-RU" sz="20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Н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следует проводить в определенной системе, связывать их с  повседневной жизнью детей;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 процесса обучения, полезная интеграция содержания </a:t>
            </a:r>
            <a:endParaRPr lang="ru-RU" altLang="ru-RU" sz="2000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1524001" y="1389495"/>
            <a:ext cx="993486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Санитарно- гигиенические требования</a:t>
            </a:r>
            <a:r>
              <a:rPr lang="ru-RU" alt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altLang="ru-RU" sz="2400" dirty="0">
              <a:solidFill>
                <a:srgbClr val="7030A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Учёт возрастных, психофизиологических особенностей детей;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Соблюдение гигиенических условий: помещение должно быть проветрено,</a:t>
            </a:r>
          </a:p>
          <a:p>
            <a:pPr indent="0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общем нормальном освещении свет должен падать с левой стороны;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Оборудование, инструменты, материалы и их размещение должны отвечать</a:t>
            </a:r>
          </a:p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педагогическим, гигиеническим, офтальмологическим и эстетическим</a:t>
            </a:r>
          </a:p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требованиям на  удовлетворение двигательной активности;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Длительность НОД, которая  должна соответствовать </a:t>
            </a:r>
          </a:p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установленным нормам, а время использоваться  полноценно;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Воспитатель, постоянно следит за правильностью позы ребенка,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не допускать  переутомления детей на занятия;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Предусматривать чередование различных видов деятельности детей</a:t>
            </a:r>
          </a:p>
          <a:p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не только на  различных занятиях, но и на протяжении одного занятия.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altLang="ru-RU" sz="20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3758768" y="609600"/>
            <a:ext cx="4824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 НОД</a:t>
            </a:r>
            <a:endParaRPr lang="ru-RU" altLang="ru-RU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866756" y="192096"/>
            <a:ext cx="961866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Проявление личностных качеств педагога. </a:t>
            </a:r>
            <a:endParaRPr lang="ru-RU" altLang="ru-RU" sz="2400" b="1" u="sng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altLang="ru-RU" sz="24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Речь педагога (темп, дикция, эмоциональность, образность, интонационная выразительность), педагогическая культура, такт, его позиция по отношению к детям, стиль педагогического руководства, внешний вид . </a:t>
            </a:r>
            <a:endParaRPr lang="ru-RU" alt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НОД в партнерской форме требует от взрослого стиля поведения, который может быть выражен девизом: «Мы включены в деятельность, не связаны обязательными отношениями, а только желанием и обоюдным договором: мы все хотим делать это».   </a:t>
            </a:r>
          </a:p>
        </p:txBody>
      </p:sp>
    </p:spTree>
    <p:extLst>
      <p:ext uri="{BB962C8B-B14F-4D97-AF65-F5344CB8AC3E}">
        <p14:creationId xmlns:p14="http://schemas.microsoft.com/office/powerpoint/2010/main" val="2307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0480" y="472440"/>
            <a:ext cx="3931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5"/>
                </a:solidFill>
              </a:rPr>
              <a:t>Шаблон плана-модели НОД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948768"/>
              </p:ext>
            </p:extLst>
          </p:nvPr>
        </p:nvGraphicFramePr>
        <p:xfrm>
          <a:off x="685800" y="1086505"/>
          <a:ext cx="10591800" cy="4721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2121493774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789642614"/>
                    </a:ext>
                  </a:extLst>
                </a:gridCol>
              </a:tblGrid>
              <a:tr h="357284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472942"/>
                  </a:ext>
                </a:extLst>
              </a:tr>
              <a:tr h="357284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178256"/>
                  </a:ext>
                </a:extLst>
              </a:tr>
              <a:tr h="357284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741043"/>
                  </a:ext>
                </a:extLst>
              </a:tr>
              <a:tr h="616682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1.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Мотивация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Прием, который использует воспитатель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089608"/>
                  </a:ext>
                </a:extLst>
              </a:tr>
              <a:tr h="88097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Этап 2. Постановка цели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 Ключевой вопрос(вопросы)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 Цель: формулировка должна быть понятна детям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273460"/>
                  </a:ext>
                </a:extLst>
              </a:tr>
              <a:tr h="114526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Этап 3. Совместная работа с детьми (открытие новых знаний, поиск способов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деятельности)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 Ключевой вопрос(вопросы) для диалога с детьми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 Ситуация выбора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147120"/>
                  </a:ext>
                </a:extLst>
              </a:tr>
              <a:tr h="88097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Этап 4. Рефлексия (подведение итогов, обсуждение результатов)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 Ключевые вопросы для обсуждения и оценки НОД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857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1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383271" y="166255"/>
            <a:ext cx="6911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НОД - основная форма обучения в детском саду.</a:t>
            </a: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auto">
          <a:xfrm>
            <a:off x="1784350" y="829108"/>
            <a:ext cx="874871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НОД</a:t>
            </a:r>
            <a:r>
              <a:rPr lang="ru-RU" altLang="ru-RU" sz="2800" b="1" dirty="0">
                <a:solidFill>
                  <a:srgbClr val="313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313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ведущая форма организации </a:t>
            </a:r>
            <a:r>
              <a:rPr lang="ru-RU" alt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деятельности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взрослого и детей, которая определяется уровнем освоения общеобразовательной программы дошкольного образования и решения конкретных образовательных задач возрастом детей, непосредственным окружением ОУ, текущей темой и др.</a:t>
            </a:r>
            <a:r>
              <a:rPr lang="ru-RU" altLang="ru-RU" sz="2800" dirty="0">
                <a:solidFill>
                  <a:srgbClr val="313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Но процесс обучения остается. Педагоги продолжают «заниматься» с детьми. </a:t>
            </a:r>
          </a:p>
          <a:p>
            <a:pPr algn="ctr" eaLnBrk="1" hangingPunct="1"/>
            <a:r>
              <a:rPr lang="ru-RU" altLang="ru-RU" sz="2800" b="1" i="1" dirty="0">
                <a:solidFill>
                  <a:srgbClr val="313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altLang="ru-RU" sz="2800" b="1" i="1" dirty="0" smtClean="0">
              <a:solidFill>
                <a:srgbClr val="3134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800" b="1" i="1" dirty="0" smtClean="0">
                <a:solidFill>
                  <a:srgbClr val="313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altLang="ru-RU" sz="2800" b="1" i="1" dirty="0">
                <a:solidFill>
                  <a:srgbClr val="313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 необходимо понимать разницу между «старым» обучением и «новым».</a:t>
            </a:r>
            <a:endParaRPr lang="ru-RU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9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74988" y="1270577"/>
            <a:ext cx="626427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 правильно организованная НОД  это:</a:t>
            </a:r>
            <a:endParaRPr lang="ru-RU" altLang="ru-RU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Мотивация.</a:t>
            </a:r>
            <a:endParaRPr lang="ru-RU" alt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Субъект-субъект, сотрудничество.</a:t>
            </a:r>
            <a:endParaRPr lang="ru-RU" alt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Интеграция.</a:t>
            </a:r>
            <a:endParaRPr lang="ru-RU" alt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Проектная деятельность.</a:t>
            </a:r>
            <a:endParaRPr lang="ru-RU" alt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Партнерство.</a:t>
            </a:r>
            <a:endParaRPr lang="ru-RU" alt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Комплексный подход к обучению.</a:t>
            </a:r>
            <a:endParaRPr lang="ru-RU" alt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Самостоятельно-поисковая деятельность.</a:t>
            </a:r>
            <a:endParaRPr lang="ru-RU" alt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Разнообразие видов деятельности.</a:t>
            </a:r>
            <a:endParaRPr lang="ru-RU" alt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Совместная деятельность воспитателя и ребенка.</a:t>
            </a:r>
            <a:endParaRPr lang="ru-RU" alt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с семьями детей.</a:t>
            </a:r>
            <a:endParaRPr lang="ru-RU" alt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 интересов детей.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Эмоциональная насыщенность, интерес к тому, что делают дети</a:t>
            </a:r>
            <a:endParaRPr lang="ru-RU" alt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5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2675515" y="246351"/>
            <a:ext cx="77771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Нормативная правовая база системы дошкольного образования  для организация   </a:t>
            </a:r>
            <a:r>
              <a:rPr lang="ru-RU" alt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НОД  </a:t>
            </a:r>
            <a:r>
              <a:rPr lang="ru-RU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ФГОС  ДО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467697" y="1327294"/>
            <a:ext cx="8424862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Основополагающими документами  нормативной правовой базы системы дошкольного образования, обязательными для исполнения во всех типах и видах образовательных организаций, ориентиром развития системы дошкольного образования являются: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Конвенция ООН о правах ребенка;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Конституция Российской Федерации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Федеральный закон от 29 декабря 2012 года № 273-ФЗ   «Об образовании в РФ»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Федеральный государственный образовательный стандарт дошкольного </a:t>
            </a:r>
          </a:p>
          <a:p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образования приказ Министерства образования и науки РФ №1155 от 17.10.2013г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«Порядок организации и осуществления образовательной деятельности»    </a:t>
            </a:r>
          </a:p>
          <a:p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(утвержден приказом № 1014 от 30 августа, регистрация в Минюсте 26.09.2013);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Санитарно-эпидемиологические требования к  устройству, содержанию и </a:t>
            </a:r>
          </a:p>
          <a:p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организации работы в дошкольных организациях.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общеобразовательная программа – образовательная программа ДОО  </a:t>
            </a:r>
          </a:p>
        </p:txBody>
      </p:sp>
      <p:pic>
        <p:nvPicPr>
          <p:cNvPr id="4" name="Picture 4" descr="http://player.myshared.ru/1107765/data/images/img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83" y="4654550"/>
            <a:ext cx="3792980" cy="2248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ds227.centerstart.ru/sites/ds227.centerstart.ru/files/fgos_d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56"/>
          <a:stretch>
            <a:fillRect/>
          </a:stretch>
        </p:blipFill>
        <p:spPr bwMode="auto">
          <a:xfrm rot="20970241">
            <a:off x="6469781" y="4511789"/>
            <a:ext cx="1463004" cy="2231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ttp://ugansk-dou9.narod.ru/images/knn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5194">
            <a:off x="8608701" y="4607453"/>
            <a:ext cx="1344194" cy="213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5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228207"/>
              </p:ext>
            </p:extLst>
          </p:nvPr>
        </p:nvGraphicFramePr>
        <p:xfrm>
          <a:off x="2032000" y="719666"/>
          <a:ext cx="812800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02562558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5707396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Формы организации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14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Учебная деятельность + игра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Игра + другие виды деятельности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52087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Позиция педагога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02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Слушает и запоминает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Исследует, рассматривает, наблюдает, проектирует,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выбирает, решает, ищет ответы  и т.п.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68945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Структура и содержание НОД</a:t>
                      </a:r>
                    </a:p>
                    <a:p>
                      <a:pPr algn="ctr"/>
                      <a:endParaRPr lang="ru-RU" sz="24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Разнообразные формы организации НОД по сюжетно-тематическому оформлению</a:t>
                      </a:r>
                    </a:p>
                    <a:p>
                      <a:pPr algn="ctr"/>
                      <a:endParaRPr lang="ru-RU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565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2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60218" y="-136928"/>
            <a:ext cx="11679382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НОД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Комбинированная  НОД</a:t>
            </a:r>
            <a:r>
              <a:rPr lang="ru-RU" alt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сочетание разных видов     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</a:t>
            </a:r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нескольких дидактических задач, не имеющих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логических </a:t>
            </a:r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связей между собой </a:t>
            </a:r>
            <a:r>
              <a:rPr lang="ru-RU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(после рисования идет подвижная </a:t>
            </a:r>
            <a:r>
              <a:rPr lang="ru-RU" alt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игра, </a:t>
            </a:r>
            <a:r>
              <a:rPr lang="ru-RU" alt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затем прослушивание музыки или чтение и </a:t>
            </a:r>
            <a:r>
              <a:rPr lang="ru-RU" alt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т.п.) </a:t>
            </a:r>
            <a:r>
              <a:rPr lang="ru-RU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alt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 НОД 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реализация задач средствами разных видов  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ассоциативных связях между ними. При этом один вид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доминирует, а второй  его дополняет, создает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 </a:t>
            </a: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о правилах пожарной безопасности </a:t>
            </a: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 в рисование плаката по теме).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alt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Интегрированная  НОД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соединяют знания из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образовательных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областей на  равноправной основе, дополняя друг друга</a:t>
            </a:r>
          </a:p>
          <a:p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такого понятия как  «настроение</a:t>
            </a: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«мама» 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произведения </a:t>
            </a: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музыки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литературы, </a:t>
            </a: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живописи. Занятие по центрам активности) 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23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139961"/>
              </p:ext>
            </p:extLst>
          </p:nvPr>
        </p:nvGraphicFramePr>
        <p:xfrm>
          <a:off x="611491" y="822960"/>
          <a:ext cx="11123309" cy="5486400"/>
        </p:xfrm>
        <a:graphic>
          <a:graphicData uri="http://schemas.openxmlformats.org/drawingml/2006/table">
            <a:tbl>
              <a:tblPr/>
              <a:tblGrid>
                <a:gridCol w="3465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8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9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Индивидуальная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с одним ребенком) </a:t>
                      </a:r>
                      <a:endParaRPr kumimoji="0" lang="ru-RU" alt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                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Подгрупповая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(индивидуально-коллективная)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92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Позволяет индивидуализировать обучение (</a:t>
                      </a:r>
                      <a:r>
                        <a:rPr kumimoji="0" lang="ru-RU" alt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содержание, методы, средства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однако требует от ребёнка больших нервных затрат; создаёт эмоциональный дискомфорт, неэкономичность обучения; ограничение сотрудничества с другими детьми. </a:t>
                      </a:r>
                      <a:r>
                        <a:rPr kumimoji="0" lang="ru-RU" alt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(Работа с литературой; письменные упражнения; экспериментальная деятельность – опыты, наблюдения; работа на компьютере.)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делится на подгруппы.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Основания для комплектации</a:t>
                      </a: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личная симпатия, общность интересов, по уровню развития.  При этом педагогу, в первую очередь, важно обеспечить взаимодействие детей в процессе обучения. </a:t>
                      </a:r>
                      <a:r>
                        <a:rPr kumimoji="0" lang="ru-RU" alt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(Работа группами во время  НОД; экскурсия; трудовая практическая непосредственно образовательная деятельность, соревнование, ролевая игра, концерт.) 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Особенность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со всей группой, чёткое расписание, единое содержание.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Достоинствами формы являются чёткая организационная структура, простое управление, возможность взаимодействия детей, экономичность обучения; недостатком – трудности в индивидуализации обучения. (</a:t>
                      </a:r>
                      <a:r>
                        <a:rPr kumimoji="0" lang="ru-RU" alt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НОД усвоения знаний; овладения умениями и навыками; применения знаний, умений и навыков; обобщения и систематизации знаний; проверки и самопроверки знаний, умений и навыков; комбинированная по комплексу её основных задач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Прямоугольник 5"/>
          <p:cNvSpPr>
            <a:spLocks noChangeArrowheads="1"/>
          </p:cNvSpPr>
          <p:nvPr/>
        </p:nvSpPr>
        <p:spPr bwMode="auto">
          <a:xfrm>
            <a:off x="3480522" y="284307"/>
            <a:ext cx="45295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НОД</a:t>
            </a:r>
            <a:endParaRPr lang="ru-RU" alt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6"/>
          <p:cNvSpPr>
            <a:spLocks noChangeArrowheads="1"/>
          </p:cNvSpPr>
          <p:nvPr/>
        </p:nvSpPr>
        <p:spPr bwMode="auto">
          <a:xfrm>
            <a:off x="8684319" y="822960"/>
            <a:ext cx="23590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Фронтальная.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(Обще групповая )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29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35927" y="120906"/>
            <a:ext cx="75855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Детские</a:t>
            </a:r>
            <a:r>
              <a:rPr lang="ru-RU" alt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alt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 </a:t>
            </a:r>
            <a:r>
              <a:rPr lang="ru-RU" alt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</a:t>
            </a:r>
            <a:endParaRPr lang="ru-RU" altLang="ru-RU" sz="2800" i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226073"/>
              </p:ext>
            </p:extLst>
          </p:nvPr>
        </p:nvGraphicFramePr>
        <p:xfrm>
          <a:off x="665019" y="796526"/>
          <a:ext cx="11139054" cy="2440958"/>
        </p:xfrm>
        <a:graphic>
          <a:graphicData uri="http://schemas.openxmlformats.org/drawingml/2006/table">
            <a:tbl>
              <a:tblPr/>
              <a:tblGrid>
                <a:gridCol w="2577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1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Детская деятельность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07" marR="3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 работы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07" marR="3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Игровая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Игровые ситуации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сюжетные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игры, игры с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правилами,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настольный театр,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пальчиковые игры,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обучающие ситуации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, создание игровой ситуации по режимным моментам, с использованием литературного произведения,  игры с речевым сопровождением, театрализованные игры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Познавательно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-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исследовательская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 проблемных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ситуаций,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экспериментирование,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моделирование,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коллекционирование,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реализация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интеллектуальные, наблюдение,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экскурсия,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дидактические игры,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ассматривание,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решение проблемных ситуаций,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иллюстраций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сюжетных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картин,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исследование, мини-музеи, конструирование, увлечения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Двигательная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Игровые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упражнения,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соревнования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эстафеты,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спортивные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игры 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упражнения,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игровая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беседа с элементами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движений, 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подвижные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дидактические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игры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правилами,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игровые ситуации, досуг, ритмика, аэробика, детский фитнес, гимнастика ,аттракционы, спортивные праздники, организация плавания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151178"/>
              </p:ext>
            </p:extLst>
          </p:nvPr>
        </p:nvGraphicFramePr>
        <p:xfrm>
          <a:off x="665019" y="3243606"/>
          <a:ext cx="11139054" cy="3178646"/>
        </p:xfrm>
        <a:graphic>
          <a:graphicData uri="http://schemas.openxmlformats.org/drawingml/2006/table">
            <a:tbl>
              <a:tblPr/>
              <a:tblGrid>
                <a:gridCol w="2577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1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6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Продуктивная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Реализация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проектов,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выставки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мини-музеи,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детский дизайн,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мастерская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изготовлению продуктов детского творчества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, создание творческой группы,  опытно-экспериментальная деятельность,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Коммуникативная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Беседа, ситуативный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разговор,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речевая ситуация,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оставление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отгадывание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загадок,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гры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(сюжетные, с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правилами,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театрализованные)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с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оставление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рассказов по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картине,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игровые ситуации, этюды и постановки,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логоритмика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Чтение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(восприятие) художественной литературы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Чтение,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обсуждение,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аучивание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рассказывание,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еседа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произведениям,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итуативный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разговор с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детьми,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итературные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праздники,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досуги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театрализованная деятельность, самостоятельная  художественная речевая деятельность, викторина, КВН, вопросы и ответы, презентация книжек, выставки в книжном уголки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Музыкально-художественная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Слушание и исполнение музыкальных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произведений,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узыкально-дидактические игры,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еседа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музыкально-ритмические движения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элементарное 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музицирование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элементарное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музыкальное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творчество,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ассматривание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картин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художников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лушание, импровизация, исполнение, экспериментирование, подвижные игры (с музыкальным сопровождением),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Трудовая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Самообслуживание,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ежурство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(по столовой, по уголку природы, подготовке к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деятельности),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рудовые поручения,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задания,  совместные действия экскурсия, реализация проекта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07" marR="3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97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3839729" y="207818"/>
            <a:ext cx="3870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как способ достижения цели</a:t>
            </a:r>
          </a:p>
        </p:txBody>
      </p:sp>
      <p:sp>
        <p:nvSpPr>
          <p:cNvPr id="3" name="Прямоугольник 8"/>
          <p:cNvSpPr>
            <a:spLocks noChangeArrowheads="1"/>
          </p:cNvSpPr>
          <p:nvPr/>
        </p:nvSpPr>
        <p:spPr bwMode="auto">
          <a:xfrm>
            <a:off x="1339416" y="738909"/>
            <a:ext cx="103538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«Метод» </a:t>
            </a:r>
            <a:r>
              <a:rPr lang="ru-RU" alt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путь к чему-либо, способ достижения цели. , т. е. совокупность приемов и операций, используемых для достижения цели.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371111"/>
              </p:ext>
            </p:extLst>
          </p:nvPr>
        </p:nvGraphicFramePr>
        <p:xfrm>
          <a:off x="2387455" y="2084245"/>
          <a:ext cx="6774872" cy="2704646"/>
        </p:xfrm>
        <a:graphic>
          <a:graphicData uri="http://schemas.openxmlformats.org/drawingml/2006/table">
            <a:tbl>
              <a:tblPr/>
              <a:tblGrid>
                <a:gridCol w="6774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Методы</a:t>
                      </a:r>
                      <a:endParaRPr lang="ru-RU" sz="2400" b="1" i="0" u="none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39" marR="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56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Практические</a:t>
                      </a:r>
                      <a:endParaRPr lang="ru-RU" sz="2400" dirty="0"/>
                    </a:p>
                  </a:txBody>
                  <a:tcPr marL="9439" marR="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Наглядные </a:t>
                      </a:r>
                    </a:p>
                  </a:txBody>
                  <a:tcPr marL="9439" marR="94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Словесные </a:t>
                      </a:r>
                    </a:p>
                  </a:txBody>
                  <a:tcPr marL="9439" marR="94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Игровые</a:t>
                      </a:r>
                    </a:p>
                  </a:txBody>
                  <a:tcPr marL="9439" marR="94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Перцептивный  (чувственное   восприятие)</a:t>
                      </a:r>
                    </a:p>
                  </a:txBody>
                  <a:tcPr marL="9439" marR="94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0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5308" y="408931"/>
            <a:ext cx="4733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технологии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3418" y="936047"/>
            <a:ext cx="699326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развивающего обучения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технология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Личностно-ориентированная технология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Информационно-коммуникационные технологии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технология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03418" y="3750481"/>
            <a:ext cx="57223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событие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 детской реализации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Развивающий диалог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позитивной социализации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Ровесничество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создания детского сообщества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32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487468" y="443346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 к   НОД  и что следует учитывать?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93273" y="1082219"/>
            <a:ext cx="10331307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 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к  НОД включает </a:t>
            </a:r>
            <a:r>
              <a:rPr lang="ru-RU" alt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следующие компоненты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Интеграция всех 5 образовательных областей  (соединение  знаний  из разных  образовательных </a:t>
            </a:r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областей </a:t>
            </a:r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равноправной основе, дополняя друг друга</a:t>
            </a:r>
            <a:r>
              <a:rPr lang="ru-RU" alt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Соответствие  и продуманность структуры НОД задачам , сюжетная линия НОД  (цепочка   логической </a:t>
            </a:r>
            <a:r>
              <a:rPr lang="ru-RU" alt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последовательности </a:t>
            </a:r>
            <a:r>
              <a:rPr lang="ru-RU" altLang="ru-RU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взаимосвязь этапов переход от одной части к другой</a:t>
            </a:r>
            <a:r>
              <a:rPr lang="ru-RU" altLang="ru-RU" sz="20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sz="2000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b="1" dirty="0">
                <a:solidFill>
                  <a:srgbClr val="E1579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Целесообразность распределения времени; чередование интеллектуальной и физической </a:t>
            </a:r>
            <a:r>
              <a:rPr lang="ru-RU" altLang="ru-RU" sz="2000" b="1" dirty="0" smtClean="0">
                <a:solidFill>
                  <a:srgbClr val="E1579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E1579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деятельности, дифференцированный подход и вариативность  задания 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sz="2000" b="1" dirty="0">
              <a:solidFill>
                <a:srgbClr val="E1579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b="1" dirty="0">
                <a:solidFill>
                  <a:srgbClr val="33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 материала и оборудование; ПРС к  НОД (соответствие возрасту,  эстетичность</a:t>
            </a:r>
            <a:r>
              <a:rPr lang="ru-RU" altLang="ru-RU" sz="2000" b="1" dirty="0" smtClean="0">
                <a:solidFill>
                  <a:srgbClr val="33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2000" b="1" dirty="0">
                <a:solidFill>
                  <a:srgbClr val="33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безопасность, рациональное размещение и т. п.).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ru-RU" altLang="ru-RU" sz="2000" b="1" dirty="0">
              <a:solidFill>
                <a:srgbClr val="3333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Целевая составляющая  (триединство задач  - четкое определение обучающих, воспитательных </a:t>
            </a:r>
            <a:r>
              <a:rPr lang="ru-RU" alt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alt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развивающих задач с учетом интеграции ОО) </a:t>
            </a:r>
            <a:endParaRPr lang="ru-RU" altLang="ru-RU" sz="2000" b="1" dirty="0">
              <a:solidFill>
                <a:srgbClr val="3333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2291</Words>
  <Application>Microsoft Office PowerPoint</Application>
  <PresentationFormat>Широкоэкранный</PresentationFormat>
  <Paragraphs>252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Карельское ПМЭС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</cp:revision>
  <dcterms:created xsi:type="dcterms:W3CDTF">2021-03-16T12:53:46Z</dcterms:created>
  <dcterms:modified xsi:type="dcterms:W3CDTF">2021-03-17T09:20:56Z</dcterms:modified>
</cp:coreProperties>
</file>