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5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5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3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2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0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2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6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C47E-62C2-4842-A940-7B95C280198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94B9-D135-4373-A4C0-3D9EC5D7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ou25@bk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ad25.com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39453_11-p-fon-dlya-detskoi-prezentatsii-powerpoint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01610" y="754207"/>
            <a:ext cx="8747125" cy="4080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Краткая презентация</a:t>
            </a:r>
            <a:r>
              <a:rPr lang="ru-RU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образовательной программы дошкольного образования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FF"/>
                </a:solidFill>
                <a:latin typeface="Monotype Corsiva" pitchFamily="66" charset="0"/>
              </a:rPr>
              <a:t>муниципального  бюджетного дошкольного образовательного учреждения</a:t>
            </a:r>
            <a:r>
              <a:rPr lang="ru-RU" sz="2800" dirty="0" smtClean="0">
                <a:solidFill>
                  <a:srgbClr val="FF00FF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Monotype Corsiva" pitchFamily="66" charset="0"/>
              </a:rPr>
              <a:t>«Детский сад  </a:t>
            </a:r>
            <a:r>
              <a:rPr lang="ru-RU" sz="4000" dirty="0" smtClean="0">
                <a:solidFill>
                  <a:srgbClr val="FF00FF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FF00FF"/>
                </a:solidFill>
                <a:latin typeface="Monotype Corsiva" pitchFamily="66" charset="0"/>
              </a:rPr>
              <a:t>№25 г. Выборга»</a:t>
            </a:r>
            <a:br>
              <a:rPr lang="ru-RU" sz="2800" dirty="0" smtClean="0">
                <a:solidFill>
                  <a:srgbClr val="FF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Monotype Corsiva" pitchFamily="66" charset="0"/>
              </a:rPr>
              <a:t>  </a:t>
            </a:r>
            <a:endParaRPr lang="ru-RU" sz="2800" dirty="0">
              <a:solidFill>
                <a:srgbClr val="FF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1211" y="295254"/>
            <a:ext cx="7139014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blackGray">
          <a:xfrm rot="16200000" flipH="1" flipV="1">
            <a:off x="5144011" y="1341414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blackGray">
          <a:xfrm rot="16200000" flipV="1">
            <a:off x="6111148" y="1378877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gray">
          <a:xfrm>
            <a:off x="2064504" y="2285992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2533548" y="3452816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gray">
          <a:xfrm>
            <a:off x="2276425" y="4936686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539453_11-p-fon-dlya-detskoi-prezentatsii-powerpoint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2320348" y="1207943"/>
            <a:ext cx="8229600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ru-RU" dirty="0" smtClean="0">
              <a:solidFill>
                <a:srgbClr val="FF00FF"/>
              </a:solidFill>
              <a:latin typeface="Monotype Corsiva" pitchFamily="66" charset="0"/>
            </a:endParaRPr>
          </a:p>
          <a:p>
            <a:pPr>
              <a:buFontTx/>
              <a:buNone/>
              <a:defRPr/>
            </a:pPr>
            <a:r>
              <a:rPr lang="ru-RU" sz="7200" dirty="0" smtClean="0">
                <a:solidFill>
                  <a:srgbClr val="FF00FF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120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Содержимое 8"/>
          <p:cNvSpPr txBox="1">
            <a:spLocks/>
          </p:cNvSpPr>
          <p:nvPr/>
        </p:nvSpPr>
        <p:spPr>
          <a:xfrm>
            <a:off x="1804988" y="581025"/>
            <a:ext cx="8001000" cy="585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Муниципальное бюджетное общеобразовательное учреждение «Детский сад №25 г. Выборга» находится по адресу: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latin typeface="+mj-lt"/>
              </a:rPr>
              <a:t>Российская Федерация, 188800, Ленинградская область, Выборгский район, город Выборг, улица Аристарха Макарова, дом 6</a:t>
            </a:r>
          </a:p>
          <a:p>
            <a:pPr>
              <a:defRPr/>
            </a:pPr>
            <a:r>
              <a:rPr lang="ru-RU" sz="1600" dirty="0">
                <a:latin typeface="+mj-lt"/>
              </a:rPr>
              <a:t>Телефон/факс: 8 (81378) 565-42/507-12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ru-RU" sz="1600" dirty="0" smtClean="0">
                <a:latin typeface="+mj-lt"/>
              </a:rPr>
              <a:t>электронный адрес: </a:t>
            </a:r>
            <a:r>
              <a:rPr lang="en-US" sz="1600" dirty="0" smtClean="0">
                <a:latin typeface="+mj-lt"/>
                <a:hlinkClick r:id="rId3"/>
              </a:rPr>
              <a:t>mdou25@bk.ru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ru-RU" sz="1600" u="sng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Сайт:  </a:t>
            </a:r>
            <a:r>
              <a:rPr lang="en-US" sz="1600" dirty="0">
                <a:latin typeface="+mj-lt"/>
                <a:hlinkClick r:id="rId4"/>
              </a:rPr>
              <a:t>http://sad25.com.ru</a:t>
            </a:r>
            <a:r>
              <a:rPr lang="en-US" sz="1600" dirty="0" smtClean="0">
                <a:latin typeface="+mj-lt"/>
                <a:hlinkClick r:id="rId4"/>
              </a:rPr>
              <a:t>/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endParaRPr lang="ru-RU" sz="1600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Режим работы МБДОУ  осуществляется по пятидневной рабочей неделе. Выходными днями являются суббота и воскресенье, праздничные дни, установленные законодательством Российской Федерации.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МБДОУ работает 12 часов в день с 07.00 часов до 19.00 часов.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МБДОУ обеспечивает получение дошкольного образования для воспитанников в возрасте от 1 года  6 месяцев до прекращения образовательных отношений. 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latin typeface="+mj-lt"/>
              </a:rPr>
              <a:t>В МБДОУ функционирует 12 возрастных групп для детей раннего и дошкольного возраста.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Срок реализации Программы  </a:t>
            </a:r>
            <a:r>
              <a:rPr lang="ru-RU" sz="1600" b="1" dirty="0">
                <a:latin typeface="+mj-lt"/>
              </a:rPr>
              <a:t>-</a:t>
            </a:r>
            <a:r>
              <a:rPr lang="ru-RU" sz="1600" b="1" dirty="0" smtClean="0">
                <a:latin typeface="+mj-lt"/>
              </a:rPr>
              <a:t> 6 лет. 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+mj-lt"/>
              </a:rPr>
              <a:t>Программа реализуется на государственном языке Российской Федерации- русском. 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015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47775" y="152400"/>
            <a:ext cx="9601200" cy="1214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00FF"/>
                </a:solidFill>
                <a:latin typeface="Monotype Corsiva" pitchFamily="66" charset="0"/>
              </a:rPr>
              <a:t>Предельная наполняемость групп</a:t>
            </a:r>
            <a:endParaRPr lang="ru-RU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88970"/>
              </p:ext>
            </p:extLst>
          </p:nvPr>
        </p:nvGraphicFramePr>
        <p:xfrm>
          <a:off x="1552577" y="2038352"/>
          <a:ext cx="9296398" cy="33028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8246"/>
                <a:gridCol w="4203127"/>
                <a:gridCol w="1607000"/>
                <a:gridCol w="1497850"/>
                <a:gridCol w="1400175"/>
              </a:tblGrid>
              <a:tr h="668796">
                <a:tc>
                  <a:txBody>
                    <a:bodyPr/>
                    <a:lstStyle/>
                    <a:p>
                      <a:pPr marL="6858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6032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960" marR="6032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r>
                        <a:rPr lang="en-US" sz="1800" b="1" spc="-3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8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6200" algn="ctr">
                        <a:lnSpc>
                          <a:spcPts val="8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marR="6159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" marR="6159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</a:t>
                      </a:r>
                      <a:r>
                        <a:rPr lang="en-US" sz="1800" b="1" spc="-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" marR="6159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spc="-1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865" marR="61595" algn="ctr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10">
                <a:tc>
                  <a:txBody>
                    <a:bodyPr/>
                    <a:lstStyle/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230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spc="-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657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10">
                <a:tc>
                  <a:txBody>
                    <a:bodyPr/>
                    <a:lstStyle/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spc="-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657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10">
                <a:tc>
                  <a:txBody>
                    <a:bodyPr/>
                    <a:lstStyle/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r>
                        <a:rPr lang="en-US" sz="1800" spc="-1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spc="-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5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657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22">
                <a:tc>
                  <a:txBody>
                    <a:bodyPr/>
                    <a:lstStyle/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Старшая</a:t>
                      </a:r>
                      <a:r>
                        <a:rPr lang="en-US" sz="1800" spc="-1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spc="-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6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657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10">
                <a:tc>
                  <a:txBody>
                    <a:bodyPr/>
                    <a:lstStyle/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Подготовительная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школе </a:t>
                      </a:r>
                      <a:r>
                        <a:rPr lang="en-US" sz="1800" spc="-3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" marR="6032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spc="-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7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657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1595" marR="6159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33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5054" y="751160"/>
            <a:ext cx="89038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55" marR="40830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Настоящая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Федеральным образовательным стандартом дошкольного образования (далее – ФГОС ДО), утвержденного приказом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17 октября 2013 г. № 1155 и зарегистрированного Минюстом России 14 ноября 2013 г. №30384 (в ред. Приказа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РФ от 21.01.2019 N 31); </a:t>
            </a:r>
          </a:p>
          <a:p>
            <a:pPr marL="249555" marR="40830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Федерального закона «Об образовании в РФ» №273- ФЗ от 29.12. 2012 г.; действующих санитарных - эпидемиологических правил и норм; </a:t>
            </a:r>
          </a:p>
          <a:p>
            <a:pPr marL="249555" marR="40830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примерной основной образовательной программы дошкольного образования, одобренной решением федерального учебно-методического объединения по общему образованию (протокол № 2/15 от 20.05.2015 г.); с учетом примерной образовательной программы дошкольного образования (далее - ПООП ДО);с учетом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Примерной основной образовательной программы дошкольного образования «От рождения до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школы»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/под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редакцией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Н.Е.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Т.С.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Комаровой,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М.А.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Васильевой-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издание;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переработанное;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МОЗАИКА-СИНТЕЗ,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Москва,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2019,-348с.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0108" y="1642124"/>
            <a:ext cx="96797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55" marR="4006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-</a:t>
            </a:r>
            <a:r>
              <a:rPr lang="ru-RU" sz="2800" spc="2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лет. Программа</a:t>
            </a:r>
            <a:r>
              <a:rPr lang="ru-RU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</a:t>
            </a:r>
            <a:r>
              <a:rPr lang="ru-RU" sz="28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</a:t>
            </a:r>
            <a:r>
              <a:rPr lang="ru-RU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ru-RU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r>
              <a:rPr lang="ru-RU" sz="28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пребывания</a:t>
            </a:r>
            <a:r>
              <a:rPr lang="ru-RU" sz="28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8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учреждении.</a:t>
            </a:r>
          </a:p>
          <a:p>
            <a:pPr marR="41211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реализуется на государственном языке Российской Федерации- русском.</a:t>
            </a:r>
            <a:r>
              <a:rPr lang="ru-RU" sz="28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7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76953" y="648740"/>
            <a:ext cx="8229600" cy="1009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FF"/>
                </a:solidFill>
                <a:latin typeface="Monotype Corsiva" pitchFamily="66" charset="0"/>
              </a:rPr>
              <a:t>Цель программы:</a:t>
            </a:r>
            <a:endParaRPr lang="ru-RU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6953" y="2307723"/>
            <a:ext cx="843915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55" marR="4006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2400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равных</a:t>
            </a:r>
            <a:r>
              <a:rPr lang="ru-RU" sz="24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2400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всестороннего и</a:t>
            </a:r>
            <a:r>
              <a:rPr lang="ru-RU" sz="24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гармоничного</a:t>
            </a:r>
            <a:r>
              <a:rPr lang="ru-RU" sz="24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2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24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2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позитивной</a:t>
            </a:r>
            <a:r>
              <a:rPr lang="ru-RU" sz="24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социализации, радостного </a:t>
            </a:r>
            <a:r>
              <a:rPr lang="ru-RU" sz="2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содержательного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проживания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детьми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2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455" y="572655"/>
            <a:ext cx="111205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402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4575" algn="l"/>
                <a:tab pos="1045210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Охрана</a:t>
            </a:r>
            <a:r>
              <a:rPr lang="ru-RU" sz="1600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укрепление</a:t>
            </a:r>
            <a:r>
              <a:rPr lang="ru-RU" sz="1600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физического</a:t>
            </a:r>
            <a:r>
              <a:rPr lang="ru-RU" sz="1600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психического</a:t>
            </a:r>
            <a:r>
              <a:rPr lang="ru-RU" sz="1600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здоровья</a:t>
            </a:r>
            <a:r>
              <a:rPr lang="ru-RU" sz="1600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детей;</a:t>
            </a:r>
            <a:r>
              <a:rPr lang="ru-RU" sz="1600" spc="8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обеспечение</a:t>
            </a:r>
            <a:r>
              <a:rPr lang="ru-RU" sz="1600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их</a:t>
            </a:r>
            <a:r>
              <a:rPr lang="ru-RU" sz="1600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эмоционального</a:t>
            </a:r>
            <a:r>
              <a:rPr lang="ru-RU" sz="1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благополучия;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1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ценностей</a:t>
            </a:r>
            <a:r>
              <a:rPr lang="ru-RU" sz="1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здорового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образа</a:t>
            </a:r>
            <a:r>
              <a:rPr lang="ru-RU" sz="1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жизни.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40767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52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Создание благоприятных условий развития воспитанников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 адекватный их возрасту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детских видах деятельности с учетом возрастных, индивидуальных психологических 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физиологических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особенностей.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41275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52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способностей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творческого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потенциала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каждого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ребенка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как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субъекта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отношений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самим</a:t>
            </a:r>
            <a:r>
              <a:rPr lang="ru-RU" sz="1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собой, другими детьми,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взрослыми и миром.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41148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52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Воспитание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общей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культуры,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приобщение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духовно-нравственным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социокультурным</a:t>
            </a:r>
            <a:r>
              <a:rPr lang="ru-RU" sz="1600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ценностям</a:t>
            </a:r>
            <a:r>
              <a:rPr lang="ru-RU" sz="1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принятых в</a:t>
            </a:r>
            <a:r>
              <a:rPr lang="ru-RU" sz="1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обществе</a:t>
            </a:r>
            <a:r>
              <a:rPr lang="ru-RU" sz="1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правилам</a:t>
            </a:r>
            <a:r>
              <a:rPr lang="ru-RU" sz="16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нормам</a:t>
            </a:r>
            <a:r>
              <a:rPr lang="ru-RU" sz="16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поведения.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414655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52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активной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жизненной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позиции;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инициативности,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самостоятельности,</a:t>
            </a:r>
            <a:r>
              <a:rPr lang="ru-RU" sz="1600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ответственности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ребенка-дошкольника.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410845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52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дошкольников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предпосылок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учебной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деятельности,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обеспечение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преемственности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образовательных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программ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дошкольного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начального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общего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образования.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413385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452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Обеспечение психолого-педагогической поддержки семьи и повышения компетентности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родителей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(законных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представителей)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вопросах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развития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образования,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охраны</a:t>
            </a:r>
            <a:r>
              <a:rPr lang="ru-RU" sz="16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600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укрепления</a:t>
            </a:r>
            <a:r>
              <a:rPr lang="ru-RU" sz="16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здоровья детей.</a:t>
            </a:r>
            <a:endParaRPr lang="ru-RU" sz="14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</a:t>
            </a:r>
            <a:r>
              <a:rPr lang="ru-RU" sz="1600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</a:t>
            </a:r>
            <a:r>
              <a:rPr lang="ru-RU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культурному</a:t>
            </a:r>
            <a:r>
              <a:rPr lang="ru-RU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наследию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Выборга.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0894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содержательного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партнерства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(законными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представителями),</a:t>
            </a:r>
            <a:r>
              <a:rPr lang="ru-RU" sz="16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социальными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институтами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развивающего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пространства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                  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6"/>
          <p:cNvSpPr txBox="1">
            <a:spLocks noChangeArrowheads="1"/>
          </p:cNvSpPr>
          <p:nvPr/>
        </p:nvSpPr>
        <p:spPr>
          <a:xfrm>
            <a:off x="1790700" y="0"/>
            <a:ext cx="8229600" cy="833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>
                <a:solidFill>
                  <a:srgbClr val="FF00FF"/>
                </a:solidFill>
                <a:latin typeface="Monotype Corsiva" pitchFamily="66" charset="0"/>
              </a:rPr>
              <a:t>Задачи программы</a:t>
            </a:r>
            <a:endParaRPr lang="ru-RU" sz="4000" dirty="0">
              <a:solidFill>
                <a:srgbClr val="FF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6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14625" y="204765"/>
            <a:ext cx="7281890" cy="842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649" y="1504938"/>
            <a:ext cx="5105426" cy="923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0325" y="1409700"/>
            <a:ext cx="5267325" cy="1100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8424" y="2947796"/>
            <a:ext cx="6848475" cy="94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blackGray">
          <a:xfrm rot="16200000" flipH="1" flipV="1">
            <a:off x="3731167" y="1001682"/>
            <a:ext cx="649847" cy="339783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blackGray">
          <a:xfrm rot="16200000" flipH="1" flipV="1">
            <a:off x="3896800" y="3844176"/>
            <a:ext cx="664768" cy="428625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blackGray">
          <a:xfrm rot="16200000" flipH="1" flipV="1">
            <a:off x="7897071" y="3860843"/>
            <a:ext cx="606435" cy="39529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blackGray">
          <a:xfrm rot="16200000" flipH="1" flipV="1">
            <a:off x="7587713" y="940292"/>
            <a:ext cx="626546" cy="393814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blackGray">
          <a:xfrm rot="16200000" flipH="1" flipV="1">
            <a:off x="5676372" y="3873341"/>
            <a:ext cx="664768" cy="428625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gray">
          <a:xfrm>
            <a:off x="91810" y="4882935"/>
            <a:ext cx="3964280" cy="7341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b="1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4133613" y="5249997"/>
            <a:ext cx="3964280" cy="7341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b="1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gray">
          <a:xfrm>
            <a:off x="8175416" y="4824602"/>
            <a:ext cx="3964280" cy="7341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altLang="ru-RU" b="1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9725" y="314325"/>
            <a:ext cx="9144000" cy="76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>
                <a:solidFill>
                  <a:srgbClr val="FF00FF"/>
                </a:solidFill>
                <a:latin typeface="Monotype Corsiva" pitchFamily="66" charset="0"/>
              </a:rPr>
              <a:t>Взаимодействие с семьями воспитанников</a:t>
            </a:r>
            <a:endParaRPr lang="ru-RU" sz="4000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28725" y="1462088"/>
            <a:ext cx="9906000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образовательной работы педагогам и воспитателям необходимо поддерживать тесный контакт с семьями воспитанников, с целью активизировать их, привлечь внимание к тем  педагогическим задачам, которые осуществляются в работе с детьми, сделав воспитание ребенка в семье и в детском саду более последовательным, взаимопонимание более эффективным. В образовательной работе важно сделать родителей (законных представителей) не только своими союзниками, но и грамотными помощникам.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совместной деятельности семьи и дошкольного учреждения заложены следующие принципы: единый подход к процессу воспитания ребёнка; открытость МБДОУ для родителей (законных представителей); взаимное доверие во взаимоотношениях педагогов и родителей; уважение и доброжелательность друг к другу; дифференцированный подход к каждой семье.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взаимодействия с семьей: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ознакомительные и тематические беседы; индивидуальные; объяснение коррекционного задания логопеда, записанного в индивидуальной тетради ребенка; родительские собрания; анкетирование; ежемесячное обновление наглядной информации в родительском уголке; использование педагогической библиотечки; консультации; открытые занятия; дни открытых дверей.</a:t>
            </a:r>
          </a:p>
          <a:p>
            <a:pPr marL="609600" indent="-609600" algn="just">
              <a:lnSpc>
                <a:spcPct val="80000"/>
              </a:lnSpc>
              <a:buFontTx/>
              <a:buNone/>
              <a:defRPr/>
            </a:pPr>
            <a:endParaRPr lang="ru-RU" sz="16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91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903</Words>
  <Application>Microsoft Office PowerPoint</Application>
  <PresentationFormat>Широкоэкранный</PresentationFormat>
  <Paragraphs>109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14</cp:revision>
  <dcterms:created xsi:type="dcterms:W3CDTF">2021-09-29T08:31:28Z</dcterms:created>
  <dcterms:modified xsi:type="dcterms:W3CDTF">2022-03-25T10:11:47Z</dcterms:modified>
</cp:coreProperties>
</file>